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0" r:id="rId3"/>
    <p:sldId id="264" r:id="rId4"/>
    <p:sldId id="265" r:id="rId5"/>
    <p:sldId id="266" r:id="rId6"/>
    <p:sldId id="261" r:id="rId7"/>
    <p:sldId id="268" r:id="rId8"/>
    <p:sldId id="269" r:id="rId9"/>
    <p:sldId id="270" r:id="rId10"/>
    <p:sldId id="271" r:id="rId11"/>
    <p:sldId id="272" r:id="rId12"/>
    <p:sldId id="267" r:id="rId13"/>
    <p:sldId id="273" r:id="rId14"/>
    <p:sldId id="262" r:id="rId15"/>
    <p:sldId id="274" r:id="rId16"/>
    <p:sldId id="275" r:id="rId17"/>
    <p:sldId id="26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4B6"/>
    <a:srgbClr val="3EE036"/>
    <a:srgbClr val="575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8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0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1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4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4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9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4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3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9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7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4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EDA 710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9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Negligence Test 3: Proximate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Levandoski</a:t>
            </a:r>
            <a:r>
              <a:rPr lang="en-US" dirty="0" smtClean="0"/>
              <a:t> v. Jackson County School District  (Mississippi Case)</a:t>
            </a:r>
          </a:p>
          <a:p>
            <a:pPr marL="0" indent="0">
              <a:buNone/>
            </a:pPr>
            <a:r>
              <a:rPr lang="en-US" dirty="0" smtClean="0"/>
              <a:t>The court will consider:</a:t>
            </a:r>
          </a:p>
          <a:p>
            <a:r>
              <a:rPr lang="en-US" dirty="0" smtClean="0"/>
              <a:t>Factors other than the defendant’s conduct that contribute to producing the injury</a:t>
            </a:r>
          </a:p>
          <a:p>
            <a:r>
              <a:rPr lang="en-US" dirty="0" smtClean="0"/>
              <a:t>Ascertain whether the challenged conduct created a force that was in operation up to the time of the injury</a:t>
            </a:r>
          </a:p>
          <a:p>
            <a:r>
              <a:rPr lang="en-US" dirty="0" smtClean="0"/>
              <a:t>Assess the lapse of time between the conduct and the occurrence of the injury.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71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Negligence Test 4: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 of actual injury..</a:t>
            </a:r>
          </a:p>
          <a:p>
            <a:r>
              <a:rPr lang="en-US" dirty="0" smtClean="0"/>
              <a:t>Duty of staff to provide reasonable assistance commensurate with training and experience.</a:t>
            </a:r>
          </a:p>
          <a:p>
            <a:r>
              <a:rPr lang="en-US" dirty="0" smtClean="0"/>
              <a:t>Good Samaritan Laws.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667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Actual cause: preponderance of the evidence that the defendant’s failure to exercise reasonable care was either the direct or substantial cause of the injury or a chain reaction that caused the injury (shooting a gun in the air, the bullet could fall and injury someone or hit something that could shatter and hurt someone)</a:t>
            </a:r>
            <a:endParaRPr lang="en-US" sz="2100" dirty="0"/>
          </a:p>
          <a:p>
            <a:r>
              <a:rPr lang="en-US" dirty="0"/>
              <a:t>Proximate cause of the injury: foreseeable that the defendant’s actions would cause the plaintiff’s injuries</a:t>
            </a:r>
            <a:endParaRPr lang="en-US" sz="2100" dirty="0"/>
          </a:p>
          <a:p>
            <a:r>
              <a:rPr lang="en-US" dirty="0"/>
              <a:t>Talk about defenses that attack proximate cause such as intervening act, contributory negligence, assumption of risk (baseball game)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8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Against Claims of Negligence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Governmental Immunity</a:t>
            </a:r>
          </a:p>
          <a:p>
            <a:r>
              <a:rPr lang="en-US" dirty="0" smtClean="0"/>
              <a:t>Contributory Negligence</a:t>
            </a:r>
          </a:p>
          <a:p>
            <a:r>
              <a:rPr lang="en-US" dirty="0" smtClean="0"/>
              <a:t>Comparative Negligence</a:t>
            </a:r>
          </a:p>
          <a:p>
            <a:r>
              <a:rPr lang="en-US" dirty="0" smtClean="0"/>
              <a:t>Assumption of Risk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8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Intentional Torts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False </a:t>
            </a:r>
            <a:r>
              <a:rPr lang="en-US" dirty="0" smtClean="0"/>
              <a:t>imprisonment:  When </a:t>
            </a:r>
            <a:r>
              <a:rPr lang="en-US" dirty="0"/>
              <a:t>the plaintiff has been unlawfully detained/confined by the defendant without </a:t>
            </a:r>
            <a:r>
              <a:rPr lang="en-US" dirty="0" smtClean="0"/>
              <a:t>consent</a:t>
            </a:r>
          </a:p>
          <a:p>
            <a:r>
              <a:rPr lang="en-US" dirty="0" smtClean="0"/>
              <a:t>Assault</a:t>
            </a:r>
            <a:r>
              <a:rPr lang="en-US" dirty="0"/>
              <a:t>:  defendant acts with the intent of causing apprehension of bodily harm or offense by the </a:t>
            </a:r>
            <a:r>
              <a:rPr lang="en-US" dirty="0" smtClean="0"/>
              <a:t>plaintiff (Mississippi Code, Ann., Section 97-5-39. Contribution to the neglect or delinquency of a child: felonious abuse and/or battery of a child)</a:t>
            </a:r>
            <a:endParaRPr lang="en-US" dirty="0"/>
          </a:p>
          <a:p>
            <a:r>
              <a:rPr lang="en-US" dirty="0"/>
              <a:t>Battery:  the actual and intentional infliction of harmful or offensive bodily </a:t>
            </a:r>
            <a:r>
              <a:rPr lang="en-US" dirty="0" smtClean="0"/>
              <a:t>contact</a:t>
            </a:r>
          </a:p>
          <a:p>
            <a:r>
              <a:rPr lang="en-US" dirty="0"/>
              <a:t>Invasion of </a:t>
            </a:r>
            <a:r>
              <a:rPr lang="en-US" dirty="0" smtClean="0"/>
              <a:t>Privacy:  (1)  Invasion </a:t>
            </a:r>
            <a:r>
              <a:rPr lang="en-US" dirty="0"/>
              <a:t>into the plaintiff’s private </a:t>
            </a:r>
            <a:r>
              <a:rPr lang="en-US" dirty="0" smtClean="0"/>
              <a:t>life; (2)  Public </a:t>
            </a:r>
            <a:r>
              <a:rPr lang="en-US" dirty="0"/>
              <a:t>disclosure of the plaintiff’s private </a:t>
            </a:r>
            <a:r>
              <a:rPr lang="en-US" dirty="0" smtClean="0"/>
              <a:t>facts; (3)  Misappropriation </a:t>
            </a:r>
            <a:r>
              <a:rPr lang="en-US" dirty="0"/>
              <a:t>of the plaintiff’s or </a:t>
            </a:r>
            <a:r>
              <a:rPr lang="en-US" dirty="0" smtClean="0"/>
              <a:t>likeness</a:t>
            </a:r>
            <a:r>
              <a:rPr lang="en-US" sz="2300" dirty="0" smtClean="0"/>
              <a:t>;  (4)  </a:t>
            </a:r>
            <a:r>
              <a:rPr lang="en-US" dirty="0" smtClean="0"/>
              <a:t>Presenting </a:t>
            </a:r>
            <a:r>
              <a:rPr lang="en-US" dirty="0"/>
              <a:t>the plaintiff in a false and offensive </a:t>
            </a:r>
            <a:r>
              <a:rPr lang="en-US" dirty="0" smtClean="0"/>
              <a:t>light</a:t>
            </a:r>
            <a:r>
              <a:rPr lang="en-US" sz="2100" dirty="0" smtClean="0"/>
              <a:t>;  (5)</a:t>
            </a:r>
            <a:r>
              <a:rPr lang="en-US" sz="1100" dirty="0" smtClean="0"/>
              <a:t> </a:t>
            </a:r>
            <a:r>
              <a:rPr lang="en-US" dirty="0" smtClean="0"/>
              <a:t>Elements </a:t>
            </a:r>
            <a:r>
              <a:rPr lang="en-US" dirty="0"/>
              <a:t>same for other torts</a:t>
            </a:r>
            <a:endParaRPr lang="en-US" sz="1100" dirty="0"/>
          </a:p>
          <a:p>
            <a:r>
              <a:rPr lang="en-US" dirty="0"/>
              <a:t>Intentional infliction of emotional </a:t>
            </a:r>
            <a:r>
              <a:rPr lang="en-US" dirty="0" smtClean="0"/>
              <a:t>distress:  Emotional </a:t>
            </a:r>
            <a:r>
              <a:rPr lang="en-US" dirty="0"/>
              <a:t>injury (can manifest itself physically)</a:t>
            </a:r>
            <a:endParaRPr lang="en-US" sz="1100" dirty="0"/>
          </a:p>
          <a:p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265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Assault and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Assault consists of an overt attempt to place another in fear of bodily harm; no actual physical contact need take place.</a:t>
            </a:r>
          </a:p>
          <a:p>
            <a:pPr marL="0" indent="0">
              <a:buNone/>
            </a:pPr>
            <a:r>
              <a:rPr lang="en-US" dirty="0" smtClean="0"/>
              <a:t>A battery is committed when an assault is consummated</a:t>
            </a:r>
          </a:p>
          <a:p>
            <a:pPr marL="0" indent="0">
              <a:buNone/>
            </a:pPr>
            <a:r>
              <a:rPr lang="en-US" dirty="0" smtClean="0"/>
              <a:t>Self Defense—An individual need not wait to be struck to engage in defensive acts, although reasonable grounds must exist to substantiate that harm was imminent.</a:t>
            </a:r>
          </a:p>
          <a:p>
            <a:pPr marL="0" indent="0">
              <a:buNone/>
            </a:pPr>
            <a:r>
              <a:rPr lang="en-US" dirty="0" smtClean="0"/>
              <a:t>Reasonable Force</a:t>
            </a:r>
          </a:p>
        </p:txBody>
      </p:sp>
    </p:spTree>
    <p:extLst>
      <p:ext uri="{BB962C8B-B14F-4D97-AF65-F5344CB8AC3E}">
        <p14:creationId xmlns:p14="http://schemas.microsoft.com/office/powerpoint/2010/main" val="294849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Infliction of Mental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the conduct in question to result in intentional infliction of mental distress under tort laws.</a:t>
            </a:r>
          </a:p>
          <a:p>
            <a:pPr marL="0" indent="0">
              <a:buNone/>
            </a:pPr>
            <a:r>
              <a:rPr lang="en-US" dirty="0" smtClean="0"/>
              <a:t>Conduct must be:</a:t>
            </a:r>
          </a:p>
          <a:p>
            <a:r>
              <a:rPr lang="en-US" dirty="0" smtClean="0"/>
              <a:t>Flagrant, extreme or outrageous</a:t>
            </a:r>
          </a:p>
          <a:p>
            <a:r>
              <a:rPr lang="en-US" dirty="0" smtClean="0"/>
              <a:t>Must go beyond all possible bounds of decency</a:t>
            </a:r>
          </a:p>
          <a:p>
            <a:r>
              <a:rPr lang="en-US" dirty="0" smtClean="0"/>
              <a:t>Regarded as atrocious and intolerable in civilized society.</a:t>
            </a:r>
          </a:p>
        </p:txBody>
      </p:sp>
    </p:spTree>
    <p:extLst>
      <p:ext uri="{BB962C8B-B14F-4D97-AF65-F5344CB8AC3E}">
        <p14:creationId xmlns:p14="http://schemas.microsoft.com/office/powerpoint/2010/main" val="236228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Defamation</a:t>
            </a:r>
            <a:r>
              <a:rPr lang="en-US" dirty="0"/>
              <a:t>:</a:t>
            </a:r>
            <a:r>
              <a:rPr lang="en-US" b="1" dirty="0"/>
              <a:t>  </a:t>
            </a:r>
            <a:r>
              <a:rPr lang="en-US" dirty="0"/>
              <a:t>slander (spoken), libel (written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Plaintiff </a:t>
            </a:r>
            <a:r>
              <a:rPr lang="en-US" dirty="0"/>
              <a:t>must generally show that the statement was untrue and that there was at least negligence by the defendant concerning the truth when the plaintiff is deemed a private figure</a:t>
            </a:r>
            <a:endParaRPr lang="en-US" sz="2100" dirty="0"/>
          </a:p>
          <a:p>
            <a:r>
              <a:rPr lang="en-US" dirty="0" smtClean="0"/>
              <a:t>Elements</a:t>
            </a:r>
            <a:r>
              <a:rPr lang="en-US" dirty="0"/>
              <a:t>:</a:t>
            </a:r>
            <a:endParaRPr lang="en-US" sz="2100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ontained </a:t>
            </a:r>
            <a:r>
              <a:rPr lang="en-US" dirty="0"/>
              <a:t>untrue statements of facts concerning the plaintiffs</a:t>
            </a:r>
            <a:endParaRPr lang="en-US" sz="1700" dirty="0"/>
          </a:p>
          <a:p>
            <a:pPr lvl="1"/>
            <a:r>
              <a:rPr lang="en-US" dirty="0"/>
              <a:t>The statements were communicated to one or more persons</a:t>
            </a:r>
            <a:endParaRPr lang="en-US" sz="1700" dirty="0"/>
          </a:p>
          <a:p>
            <a:pPr lvl="1"/>
            <a:r>
              <a:rPr lang="en-US" dirty="0"/>
              <a:t>The statements caused foreseeable prejudice towards the plaintiff, and</a:t>
            </a:r>
            <a:endParaRPr lang="en-US" sz="1700" dirty="0"/>
          </a:p>
          <a:p>
            <a:pPr lvl="1"/>
            <a:r>
              <a:rPr lang="en-US" dirty="0"/>
              <a:t>There are provable damages.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Damages include past and future economic loss, medical expenses, and pain and suffering.</a:t>
            </a:r>
          </a:p>
          <a:p>
            <a:r>
              <a:rPr lang="en-US" dirty="0" smtClean="0"/>
              <a:t>Amounts vary by state.</a:t>
            </a:r>
          </a:p>
          <a:p>
            <a:r>
              <a:rPr lang="en-US" dirty="0" smtClean="0"/>
              <a:t>Educators can be sued individually.</a:t>
            </a:r>
          </a:p>
          <a:p>
            <a:r>
              <a:rPr lang="en-US" dirty="0" smtClean="0"/>
              <a:t>Punitive damages may be awarded to punish particularly wanton or reckless acts and are in addition to </a:t>
            </a:r>
            <a:r>
              <a:rPr lang="en-US" smtClean="0"/>
              <a:t>actual damages.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9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Educators are increasingly concerned about their liability for damages that arise out of negligent behaviors (commission or omission). The area of law that addresses such circumstances is tort law.</a:t>
            </a:r>
          </a:p>
          <a:p>
            <a:r>
              <a:rPr lang="en-US" dirty="0" smtClean="0"/>
              <a:t>A Tort is a civil wrong, independent of breach of contract, for which a court will provide relief in the form of damages.</a:t>
            </a:r>
          </a:p>
          <a:p>
            <a:r>
              <a:rPr lang="en-US" dirty="0" smtClean="0"/>
              <a:t>Typically matters of state law; principles often in case law.</a:t>
            </a:r>
          </a:p>
          <a:p>
            <a:r>
              <a:rPr lang="en-US" dirty="0" smtClean="0"/>
              <a:t>Three types: Negligence, intentional torts, defamation.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08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Duty</a:t>
            </a:r>
          </a:p>
          <a:p>
            <a:pPr marL="457200" indent="-457200">
              <a:buAutoNum type="arabicPeriod"/>
            </a:pPr>
            <a:r>
              <a:rPr lang="en-US" dirty="0" smtClean="0"/>
              <a:t>Breach</a:t>
            </a:r>
          </a:p>
          <a:p>
            <a:pPr marL="457200" indent="-457200">
              <a:buAutoNum type="arabicPeriod"/>
            </a:pPr>
            <a:r>
              <a:rPr lang="en-US" dirty="0" smtClean="0"/>
              <a:t>Proximate Cause</a:t>
            </a:r>
          </a:p>
          <a:p>
            <a:pPr marL="457200" indent="-457200">
              <a:buAutoNum type="arabicPeriod"/>
            </a:pPr>
            <a:r>
              <a:rPr lang="en-US" dirty="0" smtClean="0"/>
              <a:t>Injury</a:t>
            </a:r>
          </a:p>
        </p:txBody>
      </p:sp>
    </p:spTree>
    <p:extLst>
      <p:ext uri="{BB962C8B-B14F-4D97-AF65-F5344CB8AC3E}">
        <p14:creationId xmlns:p14="http://schemas.microsoft.com/office/powerpoint/2010/main" val="240912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 Test 1: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specific duties that school personnel owe students are:</a:t>
            </a:r>
          </a:p>
          <a:p>
            <a:r>
              <a:rPr lang="en-US" dirty="0" smtClean="0"/>
              <a:t>To give proper instruction</a:t>
            </a:r>
          </a:p>
          <a:p>
            <a:r>
              <a:rPr lang="en-US" dirty="0" smtClean="0"/>
              <a:t>Provide adequate supervision</a:t>
            </a:r>
          </a:p>
          <a:p>
            <a:r>
              <a:rPr lang="en-US" dirty="0" smtClean="0"/>
              <a:t>Maintain equipment, facility and grounds</a:t>
            </a:r>
          </a:p>
          <a:p>
            <a:r>
              <a:rPr lang="en-US" dirty="0" smtClean="0"/>
              <a:t>Warn students of known dangers.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24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Negligence Test 2: Breach of Duty/Standard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degree of care teachers owe students is determined by::</a:t>
            </a:r>
          </a:p>
          <a:p>
            <a:r>
              <a:rPr lang="en-US" dirty="0" smtClean="0"/>
              <a:t>Age, experience, and maturity level of students.</a:t>
            </a:r>
          </a:p>
          <a:p>
            <a:r>
              <a:rPr lang="en-US" dirty="0" smtClean="0"/>
              <a:t>Environment within which incident occurs</a:t>
            </a:r>
          </a:p>
          <a:p>
            <a:r>
              <a:rPr lang="en-US" dirty="0" smtClean="0"/>
              <a:t>Type of facility</a:t>
            </a:r>
          </a:p>
          <a:p>
            <a:r>
              <a:rPr lang="en-US" dirty="0" smtClean="0"/>
              <a:t>Presence of external threats.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6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Person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Should act as a “reasonable person” would have acted under the circumstances.</a:t>
            </a:r>
          </a:p>
          <a:p>
            <a:pPr marL="0" indent="0">
              <a:buNone/>
            </a:pPr>
            <a:r>
              <a:rPr lang="en-US" dirty="0" smtClean="0"/>
              <a:t>The reasonable person is a hypothetical person who has:</a:t>
            </a:r>
          </a:p>
          <a:p>
            <a:r>
              <a:rPr lang="en-US" dirty="0" smtClean="0"/>
              <a:t>The physical attributes of the defendant</a:t>
            </a:r>
          </a:p>
          <a:p>
            <a:r>
              <a:rPr lang="en-US" dirty="0" smtClean="0"/>
              <a:t>Normal intelligence, problem solving ability and temperament.</a:t>
            </a:r>
          </a:p>
          <a:p>
            <a:r>
              <a:rPr lang="en-US" dirty="0" smtClean="0"/>
              <a:t>Normal perception and memory with a minimum level of information and experience common to the community.</a:t>
            </a:r>
          </a:p>
          <a:p>
            <a:r>
              <a:rPr lang="en-US" dirty="0" smtClean="0"/>
              <a:t>The superior skill and knowledge the defendant has or purports to posses.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Plaintiff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also act as a reasonable person.</a:t>
            </a:r>
          </a:p>
          <a:p>
            <a:r>
              <a:rPr lang="en-US" dirty="0" smtClean="0"/>
              <a:t>May assume a level of risk for participation in the activity.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3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Invitee, Licensee, Trespasser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invitee is one who enters school premises on the expressed or implied invitation of the school district or one of its agents.</a:t>
            </a:r>
          </a:p>
          <a:p>
            <a:r>
              <a:rPr lang="en-US" dirty="0" smtClean="0"/>
              <a:t>When permission to be on school premises is requested and permitted, the person becomes a licensee.</a:t>
            </a:r>
          </a:p>
          <a:p>
            <a:r>
              <a:rPr lang="en-US" dirty="0" smtClean="0"/>
              <a:t>If the individual has neither been invited nor received consent, the person is a trespasser upon property. However, liability may exist in the case of injuries associated with an attractive nuisance.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9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Negligence Test 3: Proximate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That which in a natural and continuance sequence, unbroken by any efficient intervening cause, produc</a:t>
            </a:r>
            <a:r>
              <a:rPr lang="en-US" sz="3200" dirty="0" smtClean="0"/>
              <a:t>es the injury, and without which the result would not have occurred.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60481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3728</TotalTime>
  <Words>971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Torts</vt:lpstr>
      <vt:lpstr>Tort Law</vt:lpstr>
      <vt:lpstr>Elements of Torts</vt:lpstr>
      <vt:lpstr>Negligence Test 1: Duty</vt:lpstr>
      <vt:lpstr>Negligence Test 2: Breach of Duty/Standard of Care</vt:lpstr>
      <vt:lpstr>Reasonable Person Standard</vt:lpstr>
      <vt:lpstr>The Plaintiff</vt:lpstr>
      <vt:lpstr>Invitee, Licensee, Trespasser</vt:lpstr>
      <vt:lpstr>Negligence Test 3: Proximate Cause</vt:lpstr>
      <vt:lpstr>Negligence Test 3: Proximate Cause</vt:lpstr>
      <vt:lpstr>Negligence Test 4: Injury</vt:lpstr>
      <vt:lpstr>Cause of Injury</vt:lpstr>
      <vt:lpstr>Defense Against Claims of Negligence</vt:lpstr>
      <vt:lpstr>Common Intentional Torts</vt:lpstr>
      <vt:lpstr>Assault and Battery</vt:lpstr>
      <vt:lpstr>Intentional Infliction of Mental Distress</vt:lpstr>
      <vt:lpstr>Defamation:  slander (spoken), libel (written)</vt:lpstr>
      <vt:lpstr>Damages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Amendment: Religion</dc:title>
  <dc:creator>Annie</dc:creator>
  <cp:lastModifiedBy>Noal Cochran</cp:lastModifiedBy>
  <cp:revision>107</cp:revision>
  <dcterms:created xsi:type="dcterms:W3CDTF">2014-06-09T15:10:22Z</dcterms:created>
  <dcterms:modified xsi:type="dcterms:W3CDTF">2019-01-02T20:16:41Z</dcterms:modified>
</cp:coreProperties>
</file>